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74" r:id="rId2"/>
    <p:sldId id="258" r:id="rId3"/>
    <p:sldId id="256" r:id="rId4"/>
    <p:sldId id="269" r:id="rId5"/>
    <p:sldId id="264" r:id="rId6"/>
    <p:sldId id="272" r:id="rId7"/>
    <p:sldId id="259" r:id="rId8"/>
    <p:sldId id="260" r:id="rId9"/>
    <p:sldId id="273" r:id="rId10"/>
    <p:sldId id="261" r:id="rId11"/>
    <p:sldId id="266" r:id="rId12"/>
    <p:sldId id="265" r:id="rId13"/>
    <p:sldId id="267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003300"/>
    <a:srgbClr val="0066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83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180D-5E00-4646-8CAA-5F1A09E00D66}" type="datetimeFigureOut">
              <a:rPr lang="en-US" smtClean="0"/>
              <a:t>17.09.2017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97EC-810F-4DAB-B94B-EA85AEF5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8E081-C9B2-4BFF-8D65-F41ED452D59D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3C2AE-79F7-407C-8085-2196A79F7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E7C71-2B30-4502-BC3C-EB8C79AAC2C0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9D096-851D-4137-A66A-19E935944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0F69A-0016-4575-9893-1BEE5065E9E2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6356D-686C-4461-B06B-159493CC5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AB33-F698-4BA0-87DD-5D830039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DD576-8048-4E23-8E3E-533292C7AE88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9DD9-B08D-4D21-A078-7EFA8FCAF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A7D88-592B-488D-A27B-BF92A7C059A0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C139E-90BD-451D-B069-BA9975ACC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4F8E7-0605-43FD-B307-C637E8BBE0F6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ADCF-2532-4BD7-B39F-18AE29CF4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7F908-B2C1-4036-8FE7-7C368BE68A07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D718-51F3-4AD1-8F44-A0DF6CD41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64E02-F901-4F72-A513-C54D8C1D50D8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E387-EF37-4D20-9281-7F47722B5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60AF7-A5E0-4E6C-B93D-69673A2C5436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1E397-3F1E-40A9-AC9F-C44179F58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0DBF3-F071-40FC-9AE6-18456F61B978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799E9-055F-4605-8923-1F5C278545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8A4E5-E0A4-4652-ACC5-330A078A59D1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3C73606-7F99-4B13-9FB2-435D3A66A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D07DC3-D2DA-4567-A0F3-928031B02196}" type="datetimeFigureOut">
              <a:rPr lang="en-US" smtClean="0"/>
              <a:pPr>
                <a:defRPr/>
              </a:pPr>
              <a:t>17.09.2017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EB15AB-C66A-4F63-9991-94D5F0F60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Desktop\thuynga\welco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5" y="293298"/>
            <a:ext cx="8472569" cy="362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050" y="2984922"/>
            <a:ext cx="8991600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To our lesson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4716463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6350" y="471646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CC3300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  <a:latin typeface="Monotype Corsiva" pitchFamily="66" charset="0"/>
              </a:rPr>
              <a:t>Teachers</a:t>
            </a:r>
            <a:r>
              <a:rPr lang="en-US" sz="2400" b="1" dirty="0">
                <a:solidFill>
                  <a:srgbClr val="CC3300"/>
                </a:solidFill>
                <a:latin typeface="Monotype Corsiva" pitchFamily="66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Monotype Corsiva" pitchFamily="66" charset="0"/>
              </a:rPr>
              <a:t>Nguyen </a:t>
            </a:r>
            <a:r>
              <a:rPr lang="en-US" sz="2400" b="1" dirty="0" err="1">
                <a:solidFill>
                  <a:srgbClr val="CC3300"/>
                </a:solidFill>
                <a:latin typeface="Monotype Corsiva" pitchFamily="66" charset="0"/>
              </a:rPr>
              <a:t>T</a:t>
            </a:r>
            <a:r>
              <a:rPr lang="en-US" sz="2400" b="1" dirty="0" err="1" smtClean="0">
                <a:solidFill>
                  <a:srgbClr val="CC3300"/>
                </a:solidFill>
                <a:latin typeface="Monotype Corsiva" pitchFamily="66" charset="0"/>
              </a:rPr>
              <a:t>hi</a:t>
            </a:r>
            <a:r>
              <a:rPr lang="en-US" sz="2400" b="1" dirty="0" smtClean="0">
                <a:solidFill>
                  <a:srgbClr val="CC3300"/>
                </a:solidFill>
                <a:latin typeface="Monotype Corsiva" pitchFamily="66" charset="0"/>
              </a:rPr>
              <a:t> Hong </a:t>
            </a:r>
            <a:r>
              <a:rPr lang="en-US" sz="2400" b="1" dirty="0" err="1" smtClean="0">
                <a:solidFill>
                  <a:srgbClr val="CC3300"/>
                </a:solidFill>
                <a:latin typeface="Monotype Corsiva" pitchFamily="66" charset="0"/>
              </a:rPr>
              <a:t>Nga</a:t>
            </a:r>
            <a:endParaRPr lang="en-US" sz="24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51760"/>
            <a:ext cx="9144000" cy="828135"/>
          </a:xfrm>
        </p:spPr>
        <p:txBody>
          <a:bodyPr/>
          <a:lstStyle/>
          <a:p>
            <a:pPr marL="534988" indent="-534988">
              <a:tabLst>
                <a:tab pos="449263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Role – play the meeting with the doctor. Use the cue in 1,2 or your own health problems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1502" y="1725283"/>
            <a:ext cx="910249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622425" indent="-16224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You: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Hi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doctor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622425" indent="-16224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Doctor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…………………….……….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22425" indent="-16224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You: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outside all day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yesterday.</a:t>
            </a:r>
          </a:p>
          <a:p>
            <a:pPr marL="1622425" indent="-104775">
              <a:spcBef>
                <a:spcPts val="1200"/>
              </a:spcBef>
              <a:spcAft>
                <a:spcPts val="1200"/>
              </a:spcAft>
            </a:pPr>
            <a:r>
              <a:rPr lang="en-US" sz="36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6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feel very hot and my face is red.</a:t>
            </a:r>
          </a:p>
          <a:p>
            <a:pPr marL="1622425" indent="-16224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Doctor: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see. I think you have a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sunburn.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13133" y="2314515"/>
            <a:ext cx="1141944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1997" y="5784935"/>
            <a:ext cx="427007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2666" y="4893963"/>
            <a:ext cx="6832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83894" y="4001369"/>
            <a:ext cx="1588103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34506"/>
            <a:ext cx="9144000" cy="1656271"/>
          </a:xfrm>
        </p:spPr>
        <p:txBody>
          <a:bodyPr/>
          <a:lstStyle/>
          <a:p>
            <a:pPr marL="449263" indent="-449263" algn="just">
              <a:tabLst>
                <a:tab pos="449263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	Choose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health problem. Work in groups. Tell your group about the last time you had that problem.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948915" y="2449906"/>
            <a:ext cx="8074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Bef>
                <a:spcPts val="800"/>
              </a:spcBef>
              <a:spcAft>
                <a:spcPts val="80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A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>
                <a:solidFill>
                  <a:schemeClr val="bg1"/>
                </a:solidFill>
              </a:rPr>
              <a:t> I had flu two weeks ago.</a:t>
            </a:r>
          </a:p>
          <a:p>
            <a:pPr marL="620713" indent="-620713">
              <a:spcBef>
                <a:spcPts val="80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FF00"/>
                </a:solidFill>
              </a:rPr>
              <a:t>B: </a:t>
            </a:r>
            <a:r>
              <a:rPr lang="en-US" sz="3600" b="1" dirty="0">
                <a:solidFill>
                  <a:schemeClr val="bg1"/>
                </a:solidFill>
              </a:rPr>
              <a:t>Me too! I felt so weak.</a:t>
            </a:r>
          </a:p>
          <a:p>
            <a:pPr marL="620713" indent="-620713">
              <a:spcBef>
                <a:spcPts val="80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0066"/>
                </a:solidFill>
              </a:rPr>
              <a:t>C: </a:t>
            </a:r>
            <a:r>
              <a:rPr lang="en-US" sz="3600" b="1" dirty="0">
                <a:solidFill>
                  <a:schemeClr val="bg1"/>
                </a:solidFill>
              </a:rPr>
              <a:t>Oh. I had a sore throat yesterday.</a:t>
            </a:r>
          </a:p>
          <a:p>
            <a:pPr marL="620713" indent="-620713">
              <a:spcBef>
                <a:spcPts val="80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66FF"/>
                </a:solidFill>
              </a:rPr>
              <a:t>D: </a:t>
            </a:r>
            <a:r>
              <a:rPr lang="en-US" sz="3600" b="1" dirty="0">
                <a:solidFill>
                  <a:schemeClr val="bg1"/>
                </a:solidFill>
              </a:rPr>
              <a:t>I had toothache. I think I ate too many sweets.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72403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479" y="6108151"/>
            <a:ext cx="797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>
                <a:solidFill>
                  <a:srgbClr val="FFFF00"/>
                </a:solidFill>
              </a:rPr>
              <a:t>Can you extend your conversation?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16430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014" y="34506"/>
            <a:ext cx="399589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alH" pitchFamily="34" charset="0"/>
              </a:rPr>
              <a:t>* PRONUNCIATION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alH" pitchFamily="34" charset="0"/>
            </a:endParaRPr>
          </a:p>
        </p:txBody>
      </p:sp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24014" y="626577"/>
            <a:ext cx="9119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Listen and circle the words you hear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60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73085"/>
              </p:ext>
            </p:extLst>
          </p:nvPr>
        </p:nvGraphicFramePr>
        <p:xfrm>
          <a:off x="592626" y="1468430"/>
          <a:ext cx="7550715" cy="5248656"/>
        </p:xfrm>
        <a:graphic>
          <a:graphicData uri="http://schemas.openxmlformats.org/drawingml/2006/table">
            <a:tbl>
              <a:tblPr/>
              <a:tblGrid>
                <a:gridCol w="1284594"/>
                <a:gridCol w="3298633"/>
                <a:gridCol w="2967488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Ferry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Fault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Vault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Safe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Save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Leaf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Leave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2978182" y="2149093"/>
            <a:ext cx="128982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Fat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667901" y="2893825"/>
            <a:ext cx="187588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Ferry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5934889" y="3642724"/>
            <a:ext cx="167360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Vast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5832516" y="4402565"/>
            <a:ext cx="177598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Vault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5876550" y="5152863"/>
            <a:ext cx="174920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Save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5711748" y="5897595"/>
            <a:ext cx="198301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cs typeface="Arial" pitchFamily="34" charset="0"/>
              </a:rPr>
              <a:t>Leave</a:t>
            </a:r>
          </a:p>
        </p:txBody>
      </p:sp>
      <p:pic>
        <p:nvPicPr>
          <p:cNvPr id="2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45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607" grpId="0"/>
      <p:bldP spid="23608" grpId="0"/>
      <p:bldP spid="23609" grpId="0"/>
      <p:bldP spid="23610" grpId="0"/>
      <p:bldP spid="23611" grpId="0"/>
      <p:bldP spid="236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0" y="10351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9263" indent="-449263"/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Listen and circle the word(s) with </a:t>
            </a:r>
            <a:r>
              <a:rPr lang="en-US" sz="3600" b="1" spc="-5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spc="-5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b="1" spc="-5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spc="-5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/</a:t>
            </a:r>
            <a:r>
              <a:rPr lang="en-US" sz="3600" b="1" spc="-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sounds. Then say the sentences.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87260"/>
            <a:ext cx="9144000" cy="5205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Fast food isn't healthy.</a:t>
            </a:r>
          </a:p>
          <a:p>
            <a:pPr marL="620713" indent="-620713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I have felt sick all day.</a:t>
            </a:r>
          </a:p>
          <a:p>
            <a:pPr marL="620713" indent="-620713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Obesity is a problem - people are getting fatter.</a:t>
            </a:r>
          </a:p>
          <a:p>
            <a:pPr marL="620713" indent="-620713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Having a healthy lifestyle is important.</a:t>
            </a:r>
          </a:p>
          <a:p>
            <a:pPr marL="620713" indent="-620713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Too many sweets give you toothache.</a:t>
            </a:r>
          </a:p>
        </p:txBody>
      </p:sp>
      <p:pic>
        <p:nvPicPr>
          <p:cNvPr id="3" name="11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128246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291" y="1264094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 smtClean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5713" y="1298600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3307" y="2264759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 smtClean="0">
                <a:solidFill>
                  <a:srgbClr val="FFFF00"/>
                </a:solidFill>
                <a:cs typeface="Arial" pitchFamily="34" charset="0"/>
              </a:rPr>
              <a:t>v</a:t>
            </a:r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0279" y="2230253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1512" y="3834762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7331" y="483079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 smtClean="0">
                <a:solidFill>
                  <a:srgbClr val="FFFF00"/>
                </a:solidFill>
                <a:cs typeface="Arial" pitchFamily="34" charset="0"/>
              </a:rPr>
              <a:t>v</a:t>
            </a:r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4747" y="4761782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3600" b="1" spc="-50" dirty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1326" y="574519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3600" b="1" spc="-50" dirty="0" smtClean="0">
                <a:solidFill>
                  <a:srgbClr val="FFFF00"/>
                </a:solidFill>
                <a:cs typeface="Arial" pitchFamily="34" charset="0"/>
              </a:rPr>
              <a:t>v</a:t>
            </a:r>
            <a:r>
              <a:rPr lang="en-US" sz="3600" b="1" spc="-5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2" descr="hinh 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07366" y="2504544"/>
            <a:ext cx="843663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Learn 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words by heart.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Practise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exercises again.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Prepare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closer look 2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57951" y="481013"/>
            <a:ext cx="51138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002060"/>
                </a:solidFill>
              </a:rPr>
              <a:t>HOMEWORK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1187167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See you </a:t>
            </a:r>
            <a:r>
              <a:rPr lang="en-US" sz="6600" b="1" spc="400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again!</a:t>
            </a:r>
            <a:endParaRPr lang="en-US" sz="6600" b="1" spc="400" dirty="0">
              <a:ln w="28575">
                <a:solidFill>
                  <a:schemeClr val="bg1"/>
                </a:solidFill>
              </a:ln>
              <a:solidFill>
                <a:srgbClr val="FFFF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225" y="851501"/>
            <a:ext cx="2102644" cy="219014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851501"/>
            <a:ext cx="2676525" cy="2161575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41" y="851501"/>
            <a:ext cx="2229816" cy="2220988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3931510"/>
            <a:ext cx="2391139" cy="219001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r="13054" b="8424"/>
          <a:stretch/>
        </p:blipFill>
        <p:spPr bwMode="auto">
          <a:xfrm>
            <a:off x="375371" y="3931510"/>
            <a:ext cx="2242864" cy="2216371"/>
          </a:xfrm>
          <a:prstGeom prst="rect">
            <a:avLst/>
          </a:prstGeom>
          <a:ln w="57150">
            <a:solidFill>
              <a:srgbClr val="FF0066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39" y="3931510"/>
            <a:ext cx="2452683" cy="2216371"/>
          </a:xfrm>
          <a:prstGeom prst="rect">
            <a:avLst/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36501" y="3276480"/>
            <a:ext cx="2920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3334466" y="3278696"/>
            <a:ext cx="2876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6478257" y="3264948"/>
            <a:ext cx="2333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0" y="6375941"/>
            <a:ext cx="3071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3519583" y="6368213"/>
            <a:ext cx="2536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6055744" y="6378785"/>
            <a:ext cx="3088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0034" y="3108204"/>
            <a:ext cx="24614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(an) allergy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4586" y="3117939"/>
            <a:ext cx="221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sickness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82531" y="3132017"/>
            <a:ext cx="1140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flu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0889" y="6185860"/>
            <a:ext cx="3276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(put on) weight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30923" y="6210631"/>
            <a:ext cx="2238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sunburn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49043" y="6216442"/>
            <a:ext cx="2950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spc="-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pots/pimples</a:t>
            </a:r>
            <a:endParaRPr lang="en-US" sz="3200" spc="-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9" name="TextBox 1"/>
          <p:cNvSpPr txBox="1">
            <a:spLocks noChangeArrowheads="1"/>
          </p:cNvSpPr>
          <p:nvPr/>
        </p:nvSpPr>
        <p:spPr bwMode="auto">
          <a:xfrm>
            <a:off x="2035855" y="120441"/>
            <a:ext cx="70908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b="1" spc="-14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Look and write the names of the health problems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0"/>
            <a:ext cx="2329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spc="-1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up:</a:t>
            </a:r>
            <a:endParaRPr lang="en-US" sz="3600" b="1" spc="-14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6501" y="2845155"/>
            <a:ext cx="2920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…………………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334466" y="2847371"/>
            <a:ext cx="2876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………………….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478257" y="2833623"/>
            <a:ext cx="2333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…………….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6340355"/>
            <a:ext cx="2920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…………………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970157" y="6377077"/>
            <a:ext cx="3298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…………………….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165708" y="6328823"/>
            <a:ext cx="2702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………………..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4" descr="C:\Users\Admin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r="22335"/>
          <a:stretch/>
        </p:blipFill>
        <p:spPr bwMode="auto">
          <a:xfrm>
            <a:off x="3455980" y="107575"/>
            <a:ext cx="2459979" cy="249988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5" y="3462375"/>
            <a:ext cx="2891845" cy="271186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683" y="2762736"/>
            <a:ext cx="2555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sore throat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2604" y="2710499"/>
            <a:ext cx="2266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headache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1177" y="2709366"/>
            <a:ext cx="17679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cough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8695" y="6225999"/>
            <a:ext cx="3093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temperature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19409" y="6260505"/>
            <a:ext cx="2935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stomachache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1377" y="6225999"/>
            <a:ext cx="21609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earache</a:t>
            </a: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b="5638"/>
          <a:stretch/>
        </p:blipFill>
        <p:spPr bwMode="auto">
          <a:xfrm>
            <a:off x="6435328" y="66406"/>
            <a:ext cx="2459905" cy="254105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6"/>
          <a:stretch/>
        </p:blipFill>
        <p:spPr bwMode="auto">
          <a:xfrm>
            <a:off x="248170" y="179989"/>
            <a:ext cx="2702065" cy="2374100"/>
          </a:xfrm>
          <a:prstGeom prst="rect">
            <a:avLst/>
          </a:prstGeom>
          <a:ln w="57150">
            <a:solidFill>
              <a:srgbClr val="92D05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84" y="3462375"/>
            <a:ext cx="2711866" cy="2711866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40" y="3462375"/>
            <a:ext cx="2687689" cy="268212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080922164622z6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2772" y="1886872"/>
            <a:ext cx="6086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ts val="1200"/>
              </a:spcBef>
            </a:pPr>
            <a:r>
              <a:rPr lang="en-US" sz="5400" b="1" u="sng" dirty="0">
                <a:solidFill>
                  <a:srgbClr val="0000FF"/>
                </a:solidFill>
              </a:rPr>
              <a:t>Unit 2</a:t>
            </a:r>
            <a:r>
              <a:rPr lang="en-US" sz="5400" b="1" dirty="0">
                <a:solidFill>
                  <a:srgbClr val="0000FF"/>
                </a:solidFill>
              </a:rPr>
              <a:t>: </a:t>
            </a:r>
          </a:p>
          <a:p>
            <a:pPr marL="342900" indent="-342900" algn="ctr">
              <a:spcBef>
                <a:spcPts val="1200"/>
              </a:spcBef>
            </a:pPr>
            <a:r>
              <a:rPr lang="en-US" sz="11500" b="1" dirty="0">
                <a:ln w="57150"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HEALTH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410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63" y="0"/>
            <a:ext cx="40338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4400" b="1" u="sng" dirty="0">
                <a:solidFill>
                  <a:srgbClr val="FF0000"/>
                </a:solidFill>
              </a:rPr>
              <a:t>NEW LESSON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2465" y="5086559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 smtClean="0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rPr>
              <a:t>A CLOSER LOOK 1</a:t>
            </a:r>
            <a:endParaRPr lang="en-US" sz="5400" b="1" dirty="0">
              <a:ln w="19050">
                <a:solidFill>
                  <a:srgbClr val="FA0000"/>
                </a:solidFill>
              </a:ln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4227513" cy="646112"/>
          </a:xfr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alH" pitchFamily="34" charset="0"/>
                <a:ea typeface="+mn-ea"/>
                <a:cs typeface="+mn-cs"/>
              </a:rPr>
              <a:t>* Vocabulary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64" y="1067072"/>
            <a:ext cx="9036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sunburn	cough	allergy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headache	toothache	sick	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earache	weak	dizzy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sore throat	temperature	stomachache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(the) flu	spots	tired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2863850" algn="l"/>
                <a:tab pos="59182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0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b="1" spc="-40" dirty="0">
                <a:solidFill>
                  <a:srgbClr val="FFFF00"/>
                </a:solidFill>
                <a:cs typeface="Arial" pitchFamily="34" charset="0"/>
              </a:rPr>
              <a:t>Have </a:t>
            </a:r>
            <a:r>
              <a:rPr lang="en-US" sz="3200" b="1" spc="-40" dirty="0" smtClean="0">
                <a:solidFill>
                  <a:srgbClr val="FFFF00"/>
                </a:solidFill>
                <a:cs typeface="Arial" pitchFamily="34" charset="0"/>
              </a:rPr>
              <a:t>a / an + an acute disease 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(</a:t>
            </a:r>
            <a:r>
              <a:rPr lang="en-US" sz="2400" b="1" spc="-40" dirty="0" err="1" smtClean="0">
                <a:solidFill>
                  <a:srgbClr val="00B0F0"/>
                </a:solidFill>
                <a:cs typeface="Arial" pitchFamily="34" charset="0"/>
              </a:rPr>
              <a:t>bệnh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spc="-40" dirty="0" err="1" smtClean="0">
                <a:solidFill>
                  <a:srgbClr val="00B0F0"/>
                </a:solidFill>
                <a:cs typeface="Arial" pitchFamily="34" charset="0"/>
              </a:rPr>
              <a:t>cấp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spc="-40" dirty="0" err="1" smtClean="0">
                <a:solidFill>
                  <a:srgbClr val="00B0F0"/>
                </a:solidFill>
                <a:cs typeface="Arial" pitchFamily="34" charset="0"/>
              </a:rPr>
              <a:t>tính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 – </a:t>
            </a:r>
            <a:r>
              <a:rPr lang="en-US" sz="2400" b="1" spc="-40" dirty="0" err="1" smtClean="0">
                <a:solidFill>
                  <a:srgbClr val="00B0F0"/>
                </a:solidFill>
                <a:cs typeface="Arial" pitchFamily="34" charset="0"/>
              </a:rPr>
              <a:t>số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spc="-40" dirty="0" err="1" smtClean="0">
                <a:solidFill>
                  <a:srgbClr val="00B0F0"/>
                </a:solidFill>
                <a:cs typeface="Arial" pitchFamily="34" charset="0"/>
              </a:rPr>
              <a:t>ít</a:t>
            </a:r>
            <a:r>
              <a:rPr lang="en-US" sz="2400" b="1" spc="-40" dirty="0" smtClean="0">
                <a:solidFill>
                  <a:srgbClr val="00B0F0"/>
                </a:solidFill>
                <a:cs typeface="Arial" pitchFamily="34" charset="0"/>
              </a:rPr>
              <a:t>)</a:t>
            </a:r>
            <a:endParaRPr lang="en-US" sz="2800" b="1" spc="-4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811213" indent="-811213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Ex: </a:t>
            </a:r>
            <a:r>
              <a:rPr lang="en-US" sz="3200" b="1" spc="-60" dirty="0" smtClean="0">
                <a:solidFill>
                  <a:schemeClr val="bg1"/>
                </a:solidFill>
                <a:cs typeface="Arial" pitchFamily="34" charset="0"/>
              </a:rPr>
              <a:t>Have a cold / a headache / </a:t>
            </a:r>
            <a:r>
              <a:rPr lang="en-US" sz="3200" b="1" spc="-60" dirty="0" smtClean="0">
                <a:solidFill>
                  <a:srgbClr val="00B0F0"/>
                </a:solidFill>
                <a:cs typeface="Arial" pitchFamily="34" charset="0"/>
              </a:rPr>
              <a:t>an earache </a:t>
            </a:r>
            <a:r>
              <a:rPr lang="en-US" sz="3200" b="1" spc="-60" dirty="0" smtClean="0">
                <a:solidFill>
                  <a:schemeClr val="bg1"/>
                </a:solidFill>
                <a:cs typeface="Arial" pitchFamily="34" charset="0"/>
              </a:rPr>
              <a:t>/ </a:t>
            </a:r>
            <a:r>
              <a:rPr lang="en-US" sz="3200" b="1" spc="-60" dirty="0" smtClean="0">
                <a:solidFill>
                  <a:srgbClr val="00B0F0"/>
                </a:solidFill>
                <a:cs typeface="Arial" pitchFamily="34" charset="0"/>
              </a:rPr>
              <a:t>a toothache</a:t>
            </a:r>
            <a:r>
              <a:rPr lang="en-US" sz="3200" b="1" spc="-60" dirty="0" smtClean="0">
                <a:solidFill>
                  <a:schemeClr val="bg1"/>
                </a:solidFill>
                <a:cs typeface="Arial" pitchFamily="34" charset="0"/>
              </a:rPr>
              <a:t> / a backache / a stomachache / a sore throat / </a:t>
            </a:r>
            <a:r>
              <a:rPr lang="en-US" sz="3200" b="1" spc="-60" dirty="0" smtClean="0">
                <a:solidFill>
                  <a:srgbClr val="00B0F0"/>
                </a:solidFill>
                <a:cs typeface="Arial" pitchFamily="34" charset="0"/>
              </a:rPr>
              <a:t>a sore eye </a:t>
            </a:r>
            <a:r>
              <a:rPr lang="en-US" sz="3200" b="1" spc="-60" dirty="0" smtClean="0">
                <a:solidFill>
                  <a:schemeClr val="bg1"/>
                </a:solidFill>
                <a:cs typeface="Arial" pitchFamily="34" charset="0"/>
              </a:rPr>
              <a:t>/ a running nose / a cough / a temperature / a sunburn</a:t>
            </a:r>
            <a:endParaRPr lang="en-US" sz="3200" b="1" spc="-6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2767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cs typeface="Arial" pitchFamily="34" charset="0"/>
              </a:rPr>
              <a:t>Have </a:t>
            </a:r>
            <a:r>
              <a:rPr lang="en-US" sz="3400" b="1" dirty="0" smtClean="0">
                <a:solidFill>
                  <a:srgbClr val="FFFF00"/>
                </a:solidFill>
                <a:cs typeface="Arial" pitchFamily="34" charset="0"/>
              </a:rPr>
              <a:t>+ disease 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xác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hoặc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00B0F0"/>
                </a:solidFill>
                <a:cs typeface="Arial" pitchFamily="34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marL="811213" indent="-811213" algn="just">
              <a:spcBef>
                <a:spcPts val="0"/>
              </a:spcBef>
              <a:spcAft>
                <a:spcPts val="0"/>
              </a:spcAft>
              <a:tabLst>
                <a:tab pos="811213" algn="l"/>
              </a:tabLst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Ex:	</a:t>
            </a:r>
            <a:r>
              <a:rPr lang="en-US" sz="3200" b="1" kern="0" dirty="0" smtClean="0">
                <a:solidFill>
                  <a:schemeClr val="bg1"/>
                </a:solidFill>
                <a:cs typeface="Arial" pitchFamily="34" charset="0"/>
              </a:rPr>
              <a:t>Have earache </a:t>
            </a:r>
            <a:r>
              <a:rPr lang="en-US" sz="3200" b="1" i="1" kern="0" dirty="0" smtClean="0">
                <a:solidFill>
                  <a:srgbClr val="00B0F0"/>
                </a:solidFill>
                <a:cs typeface="Arial" pitchFamily="34" charset="0"/>
              </a:rPr>
              <a:t>(we have two ears) </a:t>
            </a:r>
            <a:r>
              <a:rPr lang="en-US" sz="3200" b="1" kern="0" dirty="0" smtClean="0">
                <a:solidFill>
                  <a:schemeClr val="bg1"/>
                </a:solidFill>
                <a:cs typeface="Arial" pitchFamily="34" charset="0"/>
              </a:rPr>
              <a:t>/ toothache </a:t>
            </a:r>
            <a:r>
              <a:rPr lang="en-US" sz="3200" b="1" i="1" kern="0" dirty="0" smtClean="0">
                <a:solidFill>
                  <a:srgbClr val="00B0F0"/>
                </a:solidFill>
                <a:cs typeface="Arial" pitchFamily="34" charset="0"/>
              </a:rPr>
              <a:t>(we have a lot of teeth)</a:t>
            </a:r>
            <a:r>
              <a:rPr lang="en-US" sz="3200" b="1" kern="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en-US" sz="3200" b="1" kern="0" dirty="0" smtClean="0">
                <a:solidFill>
                  <a:schemeClr val="bg1"/>
                </a:solidFill>
                <a:cs typeface="Arial" pitchFamily="34" charset="0"/>
              </a:rPr>
              <a:t> sore eye </a:t>
            </a:r>
            <a:r>
              <a:rPr lang="en-US" sz="3200" b="1" kern="0" dirty="0" smtClean="0">
                <a:solidFill>
                  <a:srgbClr val="00B0F0"/>
                </a:solidFill>
                <a:cs typeface="Arial" pitchFamily="34" charset="0"/>
              </a:rPr>
              <a:t>(we have two eyes) </a:t>
            </a:r>
            <a:r>
              <a:rPr lang="en-US" sz="3200" b="1" kern="0" dirty="0" smtClean="0">
                <a:solidFill>
                  <a:schemeClr val="bg1"/>
                </a:solidFill>
                <a:cs typeface="Arial" pitchFamily="34" charset="0"/>
              </a:rPr>
              <a:t>/ sunburn / (the) flu </a:t>
            </a:r>
            <a:r>
              <a:rPr lang="en-US" sz="3200" b="1" i="1" kern="0" dirty="0">
                <a:solidFill>
                  <a:srgbClr val="00B0F0"/>
                </a:solidFill>
                <a:cs typeface="Arial" pitchFamily="34" charset="0"/>
              </a:rPr>
              <a:t>(indefinite) </a:t>
            </a:r>
            <a:r>
              <a:rPr lang="en-US" sz="3200" b="1" kern="0" dirty="0" smtClean="0">
                <a:solidFill>
                  <a:schemeClr val="bg1"/>
                </a:solidFill>
                <a:cs typeface="Arial" pitchFamily="34" charset="0"/>
              </a:rPr>
              <a:t>/ spots (pimples)</a:t>
            </a:r>
            <a:r>
              <a:rPr lang="en-US" sz="3200" b="1" i="1" kern="0" dirty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sz="3200" b="1" i="1" kern="0" dirty="0" smtClean="0">
                <a:solidFill>
                  <a:srgbClr val="00B0F0"/>
                </a:solidFill>
                <a:cs typeface="Arial" pitchFamily="34" charset="0"/>
              </a:rPr>
              <a:t>(plural) </a:t>
            </a:r>
            <a:endParaRPr lang="en-US" sz="32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379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rgbClr val="FFFF00"/>
                </a:solidFill>
                <a:cs typeface="Arial" pitchFamily="34" charset="0"/>
              </a:rPr>
              <a:t>Feel + Adjective</a:t>
            </a:r>
            <a:endParaRPr lang="en-US" sz="34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marL="811213" indent="-811213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Ex: </a:t>
            </a:r>
            <a:r>
              <a:rPr lang="en-US" sz="3200" b="1" spc="-60" dirty="0" smtClean="0">
                <a:solidFill>
                  <a:schemeClr val="bg1"/>
                </a:solidFill>
                <a:cs typeface="Arial" pitchFamily="34" charset="0"/>
              </a:rPr>
              <a:t>Feel sick / tired / bored / dizzy / weak / itchy / excited / worried / good / well….</a:t>
            </a:r>
            <a:endParaRPr lang="en-US" sz="3200" b="1" spc="-6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0" y="1237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9263" indent="-449263">
              <a:lnSpc>
                <a:spcPts val="37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Put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 about health problems into correct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columns.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43950"/>
              </p:ext>
            </p:extLst>
          </p:nvPr>
        </p:nvGraphicFramePr>
        <p:xfrm>
          <a:off x="51758" y="1025138"/>
          <a:ext cx="9005979" cy="5835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1993"/>
                <a:gridCol w="3001993"/>
                <a:gridCol w="3001993"/>
              </a:tblGrid>
              <a:tr h="4706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Have a / an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have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feel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4950">
                <a:tc>
                  <a:txBody>
                    <a:bodyPr/>
                    <a:lstStyle/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dirty="0" smtClean="0"/>
                        <a:t>   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30" marB="45730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8024" y="1515644"/>
            <a:ext cx="2967487" cy="53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cough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headache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toothache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earache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sore throat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stomachache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allergy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67" y="1515645"/>
            <a:ext cx="266640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flu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spots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sunburn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toothache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earache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05009" y="1515645"/>
            <a:ext cx="25974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dizzy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tchy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" y="1"/>
            <a:ext cx="84366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4988" indent="-534988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Now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read the doctor’s note about his patients and fill in the missing words.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" y="1186855"/>
            <a:ext cx="9143999" cy="567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11213" indent="-8112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1: She looks very red. She was outdoors all day yesterday. I think she has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…………....</a:t>
            </a: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11213" indent="-8112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2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He keeps sneezing and coughing. I think he has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</a:t>
            </a:r>
          </a:p>
          <a:p>
            <a:pPr marL="811213" indent="-8112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looks so </a:t>
            </a:r>
            <a:r>
              <a:rPr lang="en-US" sz="30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……….</a:t>
            </a:r>
            <a:r>
              <a:rPr lang="en-US" sz="30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can’t keep his eyes open! </a:t>
            </a:r>
            <a:r>
              <a:rPr lang="en-US" sz="30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0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too – he has a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…………..…</a:t>
            </a: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11213" indent="-8112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4: He ate some seafood yesterday. Now he feels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……….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says he has a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</a:t>
            </a: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11213" indent="-8112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5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is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holding his neck. I think he has a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……………….</a:t>
            </a: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6843" y="1702865"/>
            <a:ext cx="1719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sunburn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1651" y="2831519"/>
            <a:ext cx="1596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(the) flu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23680" y="3498832"/>
            <a:ext cx="98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tired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9188" y="3979274"/>
            <a:ext cx="223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temperature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1137" y="5123791"/>
            <a:ext cx="93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sick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8602" y="5132567"/>
            <a:ext cx="24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stomachache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5006" y="6243937"/>
            <a:ext cx="2193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sore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throat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73" y="3584608"/>
            <a:ext cx="2817603" cy="32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" y="4175185"/>
            <a:ext cx="1959705" cy="26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1540" y="1188550"/>
            <a:ext cx="6987395" cy="2090931"/>
          </a:xfrm>
          <a:prstGeom prst="wedgeRoundRectCallout">
            <a:avLst>
              <a:gd name="adj1" fmla="val -45094"/>
              <a:gd name="adj2" fmla="val 87406"/>
              <a:gd name="adj3" fmla="val 16667"/>
            </a:avLst>
          </a:prstGeom>
          <a:solidFill>
            <a:srgbClr val="00427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Hi,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doctor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1540" y="1178276"/>
            <a:ext cx="7071883" cy="2025006"/>
          </a:xfrm>
          <a:prstGeom prst="wedgeRoundRectCallout">
            <a:avLst>
              <a:gd name="adj1" fmla="val 43632"/>
              <a:gd name="adj2" fmla="val 97927"/>
              <a:gd name="adj3" fmla="val 16667"/>
            </a:avLst>
          </a:prstGeom>
          <a:solidFill>
            <a:srgbClr val="00427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Hi, Hung.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7016" y="1188550"/>
            <a:ext cx="7056407" cy="2090932"/>
          </a:xfrm>
          <a:prstGeom prst="wedgeRoundRectCallout">
            <a:avLst>
              <a:gd name="adj1" fmla="val -44694"/>
              <a:gd name="adj2" fmla="val 85823"/>
              <a:gd name="adj3" fmla="val 16667"/>
            </a:avLst>
          </a:prstGeom>
          <a:solidFill>
            <a:srgbClr val="00427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was outside all day yesterday.   </a:t>
            </a:r>
            <a:r>
              <a:rPr lang="en-US" sz="44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feel very hot and my face is red.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33801" y="1190445"/>
            <a:ext cx="7071883" cy="2103082"/>
          </a:xfrm>
          <a:prstGeom prst="wedgeRoundRectCallout">
            <a:avLst>
              <a:gd name="adj1" fmla="val 44120"/>
              <a:gd name="adj2" fmla="val 97410"/>
              <a:gd name="adj3" fmla="val 16667"/>
            </a:avLst>
          </a:prstGeom>
          <a:solidFill>
            <a:srgbClr val="00427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see. I think you have a sunburn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1760"/>
            <a:ext cx="9144000" cy="8281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534988" indent="-534988">
              <a:tabLst>
                <a:tab pos="449263" algn="l"/>
              </a:tabLst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Role – play the meeting with the doctor. Use the cue in 1,2 or your own health problems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618</Words>
  <Application>Microsoft Office PowerPoint</Application>
  <PresentationFormat>On-screen Show (4:3)</PresentationFormat>
  <Paragraphs>164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* Vocabulary</vt:lpstr>
      <vt:lpstr>PowerPoint Presentation</vt:lpstr>
      <vt:lpstr>PowerPoint Presentation</vt:lpstr>
      <vt:lpstr>PowerPoint Presentation</vt:lpstr>
      <vt:lpstr>PowerPoint Presentation</vt:lpstr>
      <vt:lpstr>3. Role – play the meeting with the doctor. Use the cue in 1,2 or your own health problems</vt:lpstr>
      <vt:lpstr>4. Choose a health problem. Work in groups. Tell your group about the last time you had that problem.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Admin</dc:creator>
  <cp:lastModifiedBy>Nga</cp:lastModifiedBy>
  <cp:revision>47</cp:revision>
  <dcterms:created xsi:type="dcterms:W3CDTF">2015-09-16T01:02:22Z</dcterms:created>
  <dcterms:modified xsi:type="dcterms:W3CDTF">2017-09-17T14:24:08Z</dcterms:modified>
</cp:coreProperties>
</file>